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78" r:id="rId7"/>
    <p:sldId id="295" r:id="rId8"/>
    <p:sldId id="265" r:id="rId9"/>
    <p:sldId id="297" r:id="rId10"/>
    <p:sldId id="298" r:id="rId11"/>
    <p:sldId id="299" r:id="rId12"/>
    <p:sldId id="267" r:id="rId13"/>
    <p:sldId id="285" r:id="rId14"/>
    <p:sldId id="286" r:id="rId15"/>
    <p:sldId id="268" r:id="rId16"/>
    <p:sldId id="284" r:id="rId17"/>
    <p:sldId id="287" r:id="rId18"/>
    <p:sldId id="288" r:id="rId19"/>
    <p:sldId id="271" r:id="rId20"/>
    <p:sldId id="272" r:id="rId21"/>
    <p:sldId id="274" r:id="rId22"/>
    <p:sldId id="294"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117" autoAdjust="0"/>
    <p:restoredTop sz="94660"/>
  </p:normalViewPr>
  <p:slideViewPr>
    <p:cSldViewPr snapToGrid="0">
      <p:cViewPr varScale="1">
        <p:scale>
          <a:sx n="160" d="100"/>
          <a:sy n="160" d="100"/>
        </p:scale>
        <p:origin x="11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C1B9E5-C75D-2343-BD27-7C13416C1056}" type="datetimeFigureOut">
              <a:rPr lang="en-US" smtClean="0"/>
              <a:t>6/9/20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E346E-79EF-E34D-855B-A79A7C31D8C0}" type="slidenum">
              <a:rPr lang="en-US" smtClean="0"/>
              <a:t>‹#›</a:t>
            </a:fld>
            <a:endParaRPr lang="en-US"/>
          </a:p>
        </p:txBody>
      </p:sp>
    </p:spTree>
    <p:extLst>
      <p:ext uri="{BB962C8B-B14F-4D97-AF65-F5344CB8AC3E}">
        <p14:creationId xmlns:p14="http://schemas.microsoft.com/office/powerpoint/2010/main" val="1928052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4</a:t>
            </a:fld>
            <a:endParaRPr lang="en-US"/>
          </a:p>
        </p:txBody>
      </p:sp>
    </p:spTree>
    <p:extLst>
      <p:ext uri="{BB962C8B-B14F-4D97-AF65-F5344CB8AC3E}">
        <p14:creationId xmlns:p14="http://schemas.microsoft.com/office/powerpoint/2010/main" val="29028523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extLst>
              <p:ext uri="{D42A27DB-BD31-4B8C-83A1-F6EECF244321}">
                <p14:modId xmlns:p14="http://schemas.microsoft.com/office/powerpoint/2010/main" val="4061170900"/>
              </p:ext>
            </p:extLst>
          </p:nvPr>
        </p:nvGraphicFramePr>
        <p:xfrm>
          <a:off x="216992" y="1526194"/>
          <a:ext cx="11723996" cy="4216400"/>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Most recent complete 7 days (27-May-2-June)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Previous 7 days (20-May-26-May)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468</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161</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107.2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103.1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1" i="0" u="none" strike="noStrike">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734</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132</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208.8 days</a:t>
                      </a:r>
                    </a:p>
                  </a:txBody>
                  <a:tcPr marL="9525" marR="9525" marT="9525" marB="0">
                    <a:lnL>
                      <a:noFill/>
                    </a:lnL>
                    <a:lnR>
                      <a:noFill/>
                    </a:lnR>
                    <a:lnT>
                      <a:noFill/>
                    </a:lnT>
                    <a:lnB>
                      <a:noFill/>
                    </a:lnB>
                  </a:tcPr>
                </a:tc>
                <a:tc>
                  <a:txBody>
                    <a:bodyPr/>
                    <a:lstStyle/>
                    <a:p>
                      <a:pPr algn="r" fontAlgn="b"/>
                      <a:r>
                        <a:rPr lang="en-GB" sz="1000" b="1" i="0" u="none" strike="noStrike">
                          <a:solidFill>
                            <a:srgbClr val="000000"/>
                          </a:solidFill>
                          <a:effectLst/>
                          <a:latin typeface="Calibri" panose="020F0502020204030204" pitchFamily="34" charset="0"/>
                        </a:rPr>
                        <a:t>82.7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588.1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323.1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352.6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66.6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181.6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90.6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1,337</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156</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585.5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335.4 days</a:t>
                      </a:r>
                    </a:p>
                  </a:txBody>
                  <a:tcPr marL="9525" marR="9525" marT="9525" marB="0">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637.2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378.5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528.9 days</a:t>
                      </a:r>
                    </a:p>
                  </a:txBody>
                  <a:tcPr marL="9525" marR="9525" marT="9525" marB="0">
                    <a:lnL>
                      <a:noFill/>
                    </a:lnL>
                    <a:lnR>
                      <a:noFill/>
                    </a:lnR>
                    <a:lnT>
                      <a:noFill/>
                    </a:lnT>
                    <a:lnB>
                      <a:noFill/>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677.7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210.6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313.0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401.7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507.3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275.6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381.2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258.4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a:solidFill>
                            <a:srgbClr val="000000"/>
                          </a:solidFill>
                          <a:effectLst/>
                          <a:latin typeface="Calibri" panose="020F0502020204030204" pitchFamily="34" charset="0"/>
                        </a:rPr>
                        <a:t>South East region</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22,013</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241</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79</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290.9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185.9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155,000</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465</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268.2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194.5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8" y="2245656"/>
            <a:ext cx="5449821" cy="4007222"/>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522269" cy="338554"/>
          </a:xfrm>
          <a:prstGeom prst="rect">
            <a:avLst/>
          </a:prstGeom>
          <a:noFill/>
        </p:spPr>
        <p:txBody>
          <a:bodyPr wrap="none" rtlCol="0">
            <a:spAutoFit/>
          </a:bodyPr>
          <a:lstStyle/>
          <a:p>
            <a:r>
              <a:rPr lang="en-GB" sz="1600" b="1" dirty="0"/>
              <a:t>Summary of new confirmed Covid-19 cases per 100,000 population (all ages); 30 January to 7 June</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7 June</a:t>
            </a:r>
            <a:r>
              <a:rPr lang="en-GB" sz="1200" dirty="0"/>
              <a:t>. However, as data for recent days are likely to change significantly, only data up to </a:t>
            </a:r>
            <a:r>
              <a:rPr lang="en-GB" sz="1200" b="1" dirty="0"/>
              <a:t>Tue 2 June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Arun or Chichester in the most recent complete days and as such the doubling time is not calculated.</a:t>
            </a:r>
          </a:p>
        </p:txBody>
      </p:sp>
    </p:spTree>
    <p:extLst>
      <p:ext uri="{BB962C8B-B14F-4D97-AF65-F5344CB8AC3E}">
        <p14:creationId xmlns:p14="http://schemas.microsoft.com/office/powerpoint/2010/main" val="41329917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661996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0643128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66060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6839643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1" y="239808"/>
            <a:ext cx="7116417" cy="1384995"/>
          </a:xfrm>
          <a:prstGeom prst="rect">
            <a:avLst/>
          </a:prstGeom>
          <a:noFill/>
        </p:spPr>
        <p:txBody>
          <a:bodyPr wrap="square" rtlCol="0">
            <a:spAutoFit/>
          </a:bodyPr>
          <a:lstStyle/>
          <a:p>
            <a:pPr marL="285750" indent="-285750">
              <a:buFont typeface="Arial" panose="020B0604020202020204" pitchFamily="34" charset="0"/>
              <a:buChar char="•"/>
            </a:pPr>
            <a:r>
              <a:rPr lang="en-GB" sz="1400" dirty="0"/>
              <a:t>In West Sussex, in the week ending 29</a:t>
            </a:r>
            <a:r>
              <a:rPr lang="en-GB" sz="1400" baseline="30000" dirty="0"/>
              <a:t>th</a:t>
            </a:r>
            <a:r>
              <a:rPr lang="en-GB" sz="1400" dirty="0"/>
              <a:t> May, the number of deaths occurring is still highest in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Deaths occurring in care homes has dropped slightly to around one in three deaths compared to the previous week.</a:t>
            </a:r>
          </a:p>
          <a:p>
            <a:pPr marL="285750" indent="-285750">
              <a:buFont typeface="Arial" panose="020B0604020202020204" pitchFamily="34" charset="0"/>
              <a:buChar char="•"/>
            </a:pPr>
            <a:endParaRPr lang="en-GB" sz="1400" i="1" dirty="0">
              <a:solidFill>
                <a:schemeClr val="accent1"/>
              </a:solidFill>
            </a:endParaRP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3" y="1930566"/>
            <a:ext cx="6095997" cy="3104443"/>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311373" cy="307777"/>
          </a:xfrm>
          <a:prstGeom prst="rect">
            <a:avLst/>
          </a:prstGeom>
          <a:noFill/>
        </p:spPr>
        <p:txBody>
          <a:bodyPr wrap="none" rtlCol="0">
            <a:spAutoFit/>
          </a:bodyPr>
          <a:lstStyle/>
          <a:p>
            <a:r>
              <a:rPr lang="en-US" sz="1400" b="1" dirty="0"/>
              <a:t>All cause mortality; West Sussex; week ending 29</a:t>
            </a:r>
            <a:r>
              <a:rPr lang="en-US" sz="1400" b="1" baseline="30000" dirty="0"/>
              <a:t>th</a:t>
            </a:r>
            <a:r>
              <a:rPr lang="en-US" sz="1400" b="1" dirty="0"/>
              <a:t> May</a:t>
            </a:r>
          </a:p>
        </p:txBody>
      </p:sp>
      <p:graphicFrame>
        <p:nvGraphicFramePr>
          <p:cNvPr id="7" name="Table 6">
            <a:extLst>
              <a:ext uri="{FF2B5EF4-FFF2-40B4-BE49-F238E27FC236}">
                <a16:creationId xmlns:a16="http://schemas.microsoft.com/office/drawing/2014/main" id="{7E123BB5-F313-014B-8996-161E37BDBF86}"/>
              </a:ext>
            </a:extLst>
          </p:cNvPr>
          <p:cNvGraphicFramePr>
            <a:graphicFrameLocks noGrp="1"/>
          </p:cNvGraphicFramePr>
          <p:nvPr>
            <p:extLst>
              <p:ext uri="{D42A27DB-BD31-4B8C-83A1-F6EECF244321}">
                <p14:modId xmlns:p14="http://schemas.microsoft.com/office/powerpoint/2010/main" val="565112961"/>
              </p:ext>
            </p:extLst>
          </p:nvPr>
        </p:nvGraphicFramePr>
        <p:xfrm>
          <a:off x="370913" y="5163671"/>
          <a:ext cx="11291678" cy="1440327"/>
        </p:xfrm>
        <a:graphic>
          <a:graphicData uri="http://schemas.openxmlformats.org/drawingml/2006/table">
            <a:tbl>
              <a:tblPr/>
              <a:tblGrid>
                <a:gridCol w="645240">
                  <a:extLst>
                    <a:ext uri="{9D8B030D-6E8A-4147-A177-3AD203B41FA5}">
                      <a16:colId xmlns:a16="http://schemas.microsoft.com/office/drawing/2014/main" val="1998575075"/>
                    </a:ext>
                  </a:extLst>
                </a:gridCol>
                <a:gridCol w="483929">
                  <a:extLst>
                    <a:ext uri="{9D8B030D-6E8A-4147-A177-3AD203B41FA5}">
                      <a16:colId xmlns:a16="http://schemas.microsoft.com/office/drawing/2014/main" val="4082139058"/>
                    </a:ext>
                  </a:extLst>
                </a:gridCol>
                <a:gridCol w="483929">
                  <a:extLst>
                    <a:ext uri="{9D8B030D-6E8A-4147-A177-3AD203B41FA5}">
                      <a16:colId xmlns:a16="http://schemas.microsoft.com/office/drawing/2014/main" val="1877115370"/>
                    </a:ext>
                  </a:extLst>
                </a:gridCol>
                <a:gridCol w="483929">
                  <a:extLst>
                    <a:ext uri="{9D8B030D-6E8A-4147-A177-3AD203B41FA5}">
                      <a16:colId xmlns:a16="http://schemas.microsoft.com/office/drawing/2014/main" val="696609331"/>
                    </a:ext>
                  </a:extLst>
                </a:gridCol>
                <a:gridCol w="483929">
                  <a:extLst>
                    <a:ext uri="{9D8B030D-6E8A-4147-A177-3AD203B41FA5}">
                      <a16:colId xmlns:a16="http://schemas.microsoft.com/office/drawing/2014/main" val="945435690"/>
                    </a:ext>
                  </a:extLst>
                </a:gridCol>
                <a:gridCol w="483929">
                  <a:extLst>
                    <a:ext uri="{9D8B030D-6E8A-4147-A177-3AD203B41FA5}">
                      <a16:colId xmlns:a16="http://schemas.microsoft.com/office/drawing/2014/main" val="4099392816"/>
                    </a:ext>
                  </a:extLst>
                </a:gridCol>
                <a:gridCol w="483929">
                  <a:extLst>
                    <a:ext uri="{9D8B030D-6E8A-4147-A177-3AD203B41FA5}">
                      <a16:colId xmlns:a16="http://schemas.microsoft.com/office/drawing/2014/main" val="2492613715"/>
                    </a:ext>
                  </a:extLst>
                </a:gridCol>
                <a:gridCol w="483929">
                  <a:extLst>
                    <a:ext uri="{9D8B030D-6E8A-4147-A177-3AD203B41FA5}">
                      <a16:colId xmlns:a16="http://schemas.microsoft.com/office/drawing/2014/main" val="4065020466"/>
                    </a:ext>
                  </a:extLst>
                </a:gridCol>
                <a:gridCol w="483929">
                  <a:extLst>
                    <a:ext uri="{9D8B030D-6E8A-4147-A177-3AD203B41FA5}">
                      <a16:colId xmlns:a16="http://schemas.microsoft.com/office/drawing/2014/main" val="1865002551"/>
                    </a:ext>
                  </a:extLst>
                </a:gridCol>
                <a:gridCol w="483929">
                  <a:extLst>
                    <a:ext uri="{9D8B030D-6E8A-4147-A177-3AD203B41FA5}">
                      <a16:colId xmlns:a16="http://schemas.microsoft.com/office/drawing/2014/main" val="3813846355"/>
                    </a:ext>
                  </a:extLst>
                </a:gridCol>
                <a:gridCol w="483929">
                  <a:extLst>
                    <a:ext uri="{9D8B030D-6E8A-4147-A177-3AD203B41FA5}">
                      <a16:colId xmlns:a16="http://schemas.microsoft.com/office/drawing/2014/main" val="234630756"/>
                    </a:ext>
                  </a:extLst>
                </a:gridCol>
                <a:gridCol w="483929">
                  <a:extLst>
                    <a:ext uri="{9D8B030D-6E8A-4147-A177-3AD203B41FA5}">
                      <a16:colId xmlns:a16="http://schemas.microsoft.com/office/drawing/2014/main" val="3725478471"/>
                    </a:ext>
                  </a:extLst>
                </a:gridCol>
                <a:gridCol w="483929">
                  <a:extLst>
                    <a:ext uri="{9D8B030D-6E8A-4147-A177-3AD203B41FA5}">
                      <a16:colId xmlns:a16="http://schemas.microsoft.com/office/drawing/2014/main" val="2828013913"/>
                    </a:ext>
                  </a:extLst>
                </a:gridCol>
                <a:gridCol w="483929">
                  <a:extLst>
                    <a:ext uri="{9D8B030D-6E8A-4147-A177-3AD203B41FA5}">
                      <a16:colId xmlns:a16="http://schemas.microsoft.com/office/drawing/2014/main" val="2637868432"/>
                    </a:ext>
                  </a:extLst>
                </a:gridCol>
                <a:gridCol w="483929">
                  <a:extLst>
                    <a:ext uri="{9D8B030D-6E8A-4147-A177-3AD203B41FA5}">
                      <a16:colId xmlns:a16="http://schemas.microsoft.com/office/drawing/2014/main" val="1956483777"/>
                    </a:ext>
                  </a:extLst>
                </a:gridCol>
                <a:gridCol w="483929">
                  <a:extLst>
                    <a:ext uri="{9D8B030D-6E8A-4147-A177-3AD203B41FA5}">
                      <a16:colId xmlns:a16="http://schemas.microsoft.com/office/drawing/2014/main" val="1653521048"/>
                    </a:ext>
                  </a:extLst>
                </a:gridCol>
                <a:gridCol w="483929">
                  <a:extLst>
                    <a:ext uri="{9D8B030D-6E8A-4147-A177-3AD203B41FA5}">
                      <a16:colId xmlns:a16="http://schemas.microsoft.com/office/drawing/2014/main" val="2665635879"/>
                    </a:ext>
                  </a:extLst>
                </a:gridCol>
                <a:gridCol w="483929">
                  <a:extLst>
                    <a:ext uri="{9D8B030D-6E8A-4147-A177-3AD203B41FA5}">
                      <a16:colId xmlns:a16="http://schemas.microsoft.com/office/drawing/2014/main" val="2210826613"/>
                    </a:ext>
                  </a:extLst>
                </a:gridCol>
                <a:gridCol w="483929">
                  <a:extLst>
                    <a:ext uri="{9D8B030D-6E8A-4147-A177-3AD203B41FA5}">
                      <a16:colId xmlns:a16="http://schemas.microsoft.com/office/drawing/2014/main" val="1066874851"/>
                    </a:ext>
                  </a:extLst>
                </a:gridCol>
                <a:gridCol w="483929">
                  <a:extLst>
                    <a:ext uri="{9D8B030D-6E8A-4147-A177-3AD203B41FA5}">
                      <a16:colId xmlns:a16="http://schemas.microsoft.com/office/drawing/2014/main" val="1570344299"/>
                    </a:ext>
                  </a:extLst>
                </a:gridCol>
                <a:gridCol w="483929">
                  <a:extLst>
                    <a:ext uri="{9D8B030D-6E8A-4147-A177-3AD203B41FA5}">
                      <a16:colId xmlns:a16="http://schemas.microsoft.com/office/drawing/2014/main" val="3799185299"/>
                    </a:ext>
                  </a:extLst>
                </a:gridCol>
                <a:gridCol w="483929">
                  <a:extLst>
                    <a:ext uri="{9D8B030D-6E8A-4147-A177-3AD203B41FA5}">
                      <a16:colId xmlns:a16="http://schemas.microsoft.com/office/drawing/2014/main" val="577733187"/>
                    </a:ext>
                  </a:extLst>
                </a:gridCol>
                <a:gridCol w="483929">
                  <a:extLst>
                    <a:ext uri="{9D8B030D-6E8A-4147-A177-3AD203B41FA5}">
                      <a16:colId xmlns:a16="http://schemas.microsoft.com/office/drawing/2014/main" val="2579596527"/>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22</a:t>
                      </a:r>
                      <a:r>
                        <a:rPr lang="en-GB" sz="900" b="1" i="0" u="none" strike="noStrike" baseline="30000" dirty="0">
                          <a:solidFill>
                            <a:srgbClr val="000000"/>
                          </a:solidFill>
                          <a:effectLst/>
                          <a:latin typeface="Calibri" panose="020F0502020204030204" pitchFamily="34" charset="0"/>
                        </a:rPr>
                        <a:t>nd</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29</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24.0%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19.4%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24.6%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19.4%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24.7%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35.3%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48.8%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46.9%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33.5%</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37.4%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49.8%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41.9%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41.3%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24.2%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27.8%</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10.8%</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6</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29/05/2020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1766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29th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25.2 (18.9-32.9)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-63.2%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17.7 (14.9-20.8)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-70.8%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26.4 (23.4-29.8)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22.8 (20.8-25)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564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-34.2%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13,047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28.6 (28.1-29.1)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30583903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3970318"/>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07 Jun, West Sussex has recorded 1,337 confirmed Covid-19 cases. This is 52.7% of confirmed cases in Sussex to date.</a:t>
            </a:r>
            <a:endParaRPr lang="en-GB" sz="1400" i="1" dirty="0">
              <a:solidFill>
                <a:schemeClr val="accent1"/>
              </a:solidFill>
            </a:endParaRPr>
          </a:p>
        </p:txBody>
      </p:sp>
    </p:spTree>
    <p:extLst>
      <p:ext uri="{BB962C8B-B14F-4D97-AF65-F5344CB8AC3E}">
        <p14:creationId xmlns:p14="http://schemas.microsoft.com/office/powerpoint/2010/main" val="649560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5th June.</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5th June there have been 243 Covid-19 deaths notified to Care Quality Commission from West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33.9% of the 717 deaths notified to CQC between 10th April and 5th June.</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876819" cy="307777"/>
          </a:xfrm>
          <a:prstGeom prst="rect">
            <a:avLst/>
          </a:prstGeom>
          <a:noFill/>
        </p:spPr>
        <p:txBody>
          <a:bodyPr wrap="none" rtlCol="0">
            <a:spAutoFit/>
          </a:bodyPr>
          <a:lstStyle/>
          <a:p>
            <a:r>
              <a:rPr lang="en-US" sz="1400" b="1" dirty="0"/>
              <a:t>Daily care home deaths notified to the Care Quality Commission; West Sussex 05/06/2020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5" y="3683000"/>
            <a:ext cx="6773331" cy="3174998"/>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5" y="508001"/>
            <a:ext cx="6773331" cy="3174998"/>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07/06/2020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73117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25th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30th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31st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2nd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3rd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4th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5th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6th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7th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25.4 per 100,000 (21.3-30)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82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22.5 per 100,000 (17.9-27.9)</a:t>
                      </a:r>
                    </a:p>
                  </a:txBody>
                  <a:tcPr marL="9525" marR="9525" marT="9525" marB="0">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65.4 per 100,000 (57.5-74)</a:t>
                      </a:r>
                    </a:p>
                  </a:txBody>
                  <a:tcPr marL="9525" marR="9525" marT="9525" marB="0">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17</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23.3 per 100,000 (19.1-28)</a:t>
                      </a:r>
                    </a:p>
                  </a:txBody>
                  <a:tcPr marL="9525" marR="9525" marT="9525" marB="0">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27,489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5" y="657361"/>
            <a:ext cx="6556194" cy="3338803"/>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07/06/2020</a:t>
            </a:r>
          </a:p>
        </p:txBody>
      </p:sp>
    </p:spTree>
    <p:extLst>
      <p:ext uri="{BB962C8B-B14F-4D97-AF65-F5344CB8AC3E}">
        <p14:creationId xmlns:p14="http://schemas.microsoft.com/office/powerpoint/2010/main" val="3313428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909310"/>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07/06/2020)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29th May but were registered up to 6th June.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 It is anticipated that a new release of this age-standardised data will be published on Friday 12</a:t>
            </a:r>
            <a:r>
              <a:rPr lang="en-GB" sz="1400" i="1" baseline="30000" dirty="0">
                <a:solidFill>
                  <a:schemeClr val="accent1"/>
                </a:solidFill>
              </a:rPr>
              <a:t>th</a:t>
            </a:r>
            <a:r>
              <a:rPr lang="en-GB" sz="1400" i="1" dirty="0">
                <a:solidFill>
                  <a:schemeClr val="accent1"/>
                </a:solidFill>
              </a:rPr>
              <a:t> June.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1950905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50620" cy="5337882"/>
        </p:xfrm>
        <a:graphic>
          <a:graphicData uri="http://schemas.openxmlformats.org/drawingml/2006/table">
            <a:tbl>
              <a:tblPr/>
              <a:tblGrid>
                <a:gridCol w="1208992">
                  <a:extLst>
                    <a:ext uri="{9D8B030D-6E8A-4147-A177-3AD203B41FA5}">
                      <a16:colId xmlns:a16="http://schemas.microsoft.com/office/drawing/2014/main" val="914011533"/>
                    </a:ext>
                  </a:extLst>
                </a:gridCol>
                <a:gridCol w="470074">
                  <a:extLst>
                    <a:ext uri="{9D8B030D-6E8A-4147-A177-3AD203B41FA5}">
                      <a16:colId xmlns:a16="http://schemas.microsoft.com/office/drawing/2014/main" val="1234676251"/>
                    </a:ext>
                  </a:extLst>
                </a:gridCol>
                <a:gridCol w="470074">
                  <a:extLst>
                    <a:ext uri="{9D8B030D-6E8A-4147-A177-3AD203B41FA5}">
                      <a16:colId xmlns:a16="http://schemas.microsoft.com/office/drawing/2014/main" val="4290614221"/>
                    </a:ext>
                  </a:extLst>
                </a:gridCol>
                <a:gridCol w="470074">
                  <a:extLst>
                    <a:ext uri="{9D8B030D-6E8A-4147-A177-3AD203B41FA5}">
                      <a16:colId xmlns:a16="http://schemas.microsoft.com/office/drawing/2014/main" val="3570678717"/>
                    </a:ext>
                  </a:extLst>
                </a:gridCol>
                <a:gridCol w="470074">
                  <a:extLst>
                    <a:ext uri="{9D8B030D-6E8A-4147-A177-3AD203B41FA5}">
                      <a16:colId xmlns:a16="http://schemas.microsoft.com/office/drawing/2014/main" val="3557013875"/>
                    </a:ext>
                  </a:extLst>
                </a:gridCol>
                <a:gridCol w="470074">
                  <a:extLst>
                    <a:ext uri="{9D8B030D-6E8A-4147-A177-3AD203B41FA5}">
                      <a16:colId xmlns:a16="http://schemas.microsoft.com/office/drawing/2014/main" val="3143303423"/>
                    </a:ext>
                  </a:extLst>
                </a:gridCol>
                <a:gridCol w="470074">
                  <a:extLst>
                    <a:ext uri="{9D8B030D-6E8A-4147-A177-3AD203B41FA5}">
                      <a16:colId xmlns:a16="http://schemas.microsoft.com/office/drawing/2014/main" val="811113895"/>
                    </a:ext>
                  </a:extLst>
                </a:gridCol>
                <a:gridCol w="470074">
                  <a:extLst>
                    <a:ext uri="{9D8B030D-6E8A-4147-A177-3AD203B41FA5}">
                      <a16:colId xmlns:a16="http://schemas.microsoft.com/office/drawing/2014/main" val="3260015052"/>
                    </a:ext>
                  </a:extLst>
                </a:gridCol>
                <a:gridCol w="470074">
                  <a:extLst>
                    <a:ext uri="{9D8B030D-6E8A-4147-A177-3AD203B41FA5}">
                      <a16:colId xmlns:a16="http://schemas.microsoft.com/office/drawing/2014/main" val="3530290400"/>
                    </a:ext>
                  </a:extLst>
                </a:gridCol>
                <a:gridCol w="470074">
                  <a:extLst>
                    <a:ext uri="{9D8B030D-6E8A-4147-A177-3AD203B41FA5}">
                      <a16:colId xmlns:a16="http://schemas.microsoft.com/office/drawing/2014/main" val="1016590592"/>
                    </a:ext>
                  </a:extLst>
                </a:gridCol>
                <a:gridCol w="470074">
                  <a:extLst>
                    <a:ext uri="{9D8B030D-6E8A-4147-A177-3AD203B41FA5}">
                      <a16:colId xmlns:a16="http://schemas.microsoft.com/office/drawing/2014/main" val="845157241"/>
                    </a:ext>
                  </a:extLst>
                </a:gridCol>
                <a:gridCol w="470074">
                  <a:extLst>
                    <a:ext uri="{9D8B030D-6E8A-4147-A177-3AD203B41FA5}">
                      <a16:colId xmlns:a16="http://schemas.microsoft.com/office/drawing/2014/main" val="2611672487"/>
                    </a:ext>
                  </a:extLst>
                </a:gridCol>
                <a:gridCol w="470074">
                  <a:extLst>
                    <a:ext uri="{9D8B030D-6E8A-4147-A177-3AD203B41FA5}">
                      <a16:colId xmlns:a16="http://schemas.microsoft.com/office/drawing/2014/main" val="3459487358"/>
                    </a:ext>
                  </a:extLst>
                </a:gridCol>
                <a:gridCol w="470074">
                  <a:extLst>
                    <a:ext uri="{9D8B030D-6E8A-4147-A177-3AD203B41FA5}">
                      <a16:colId xmlns:a16="http://schemas.microsoft.com/office/drawing/2014/main" val="2298555161"/>
                    </a:ext>
                  </a:extLst>
                </a:gridCol>
                <a:gridCol w="470074">
                  <a:extLst>
                    <a:ext uri="{9D8B030D-6E8A-4147-A177-3AD203B41FA5}">
                      <a16:colId xmlns:a16="http://schemas.microsoft.com/office/drawing/2014/main" val="1233904622"/>
                    </a:ext>
                  </a:extLst>
                </a:gridCol>
                <a:gridCol w="470074">
                  <a:extLst>
                    <a:ext uri="{9D8B030D-6E8A-4147-A177-3AD203B41FA5}">
                      <a16:colId xmlns:a16="http://schemas.microsoft.com/office/drawing/2014/main" val="1647108581"/>
                    </a:ext>
                  </a:extLst>
                </a:gridCol>
                <a:gridCol w="470074">
                  <a:extLst>
                    <a:ext uri="{9D8B030D-6E8A-4147-A177-3AD203B41FA5}">
                      <a16:colId xmlns:a16="http://schemas.microsoft.com/office/drawing/2014/main" val="4131586401"/>
                    </a:ext>
                  </a:extLst>
                </a:gridCol>
                <a:gridCol w="470074">
                  <a:extLst>
                    <a:ext uri="{9D8B030D-6E8A-4147-A177-3AD203B41FA5}">
                      <a16:colId xmlns:a16="http://schemas.microsoft.com/office/drawing/2014/main" val="3701799912"/>
                    </a:ext>
                  </a:extLst>
                </a:gridCol>
                <a:gridCol w="470074">
                  <a:extLst>
                    <a:ext uri="{9D8B030D-6E8A-4147-A177-3AD203B41FA5}">
                      <a16:colId xmlns:a16="http://schemas.microsoft.com/office/drawing/2014/main" val="43166036"/>
                    </a:ext>
                  </a:extLst>
                </a:gridCol>
                <a:gridCol w="470074">
                  <a:extLst>
                    <a:ext uri="{9D8B030D-6E8A-4147-A177-3AD203B41FA5}">
                      <a16:colId xmlns:a16="http://schemas.microsoft.com/office/drawing/2014/main" val="2252693503"/>
                    </a:ext>
                  </a:extLst>
                </a:gridCol>
                <a:gridCol w="470074">
                  <a:extLst>
                    <a:ext uri="{9D8B030D-6E8A-4147-A177-3AD203B41FA5}">
                      <a16:colId xmlns:a16="http://schemas.microsoft.com/office/drawing/2014/main" val="2937568516"/>
                    </a:ext>
                  </a:extLst>
                </a:gridCol>
                <a:gridCol w="470074">
                  <a:extLst>
                    <a:ext uri="{9D8B030D-6E8A-4147-A177-3AD203B41FA5}">
                      <a16:colId xmlns:a16="http://schemas.microsoft.com/office/drawing/2014/main" val="1943748713"/>
                    </a:ext>
                  </a:extLst>
                </a:gridCol>
                <a:gridCol w="470074">
                  <a:extLst>
                    <a:ext uri="{9D8B030D-6E8A-4147-A177-3AD203B41FA5}">
                      <a16:colId xmlns:a16="http://schemas.microsoft.com/office/drawing/2014/main" val="1603286018"/>
                    </a:ext>
                  </a:extLst>
                </a:gridCol>
              </a:tblGrid>
              <a:tr h="249972">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1">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2">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88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112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900" b="0" i="0" u="none" strike="noStrike" dirty="0">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1">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272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2385061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289278"/>
            <a:ext cx="6095997" cy="3104443"/>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1" y="289278"/>
            <a:ext cx="6095997" cy="3104443"/>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3464278"/>
            <a:ext cx="6095997" cy="3104443"/>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1" y="3464278"/>
            <a:ext cx="6095997" cy="3104443"/>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29/05/2020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2387484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6</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29/05/2020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29th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49.9 (42.1-58.8)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58.4 (52.2-65.1)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67.9 (62.5-73.6)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-57.1%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1,052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61.7 (58.1-65.6)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44,110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78.8 (78.1-79.5)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3250701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1888266"/>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9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38 deaths (13 per 100,000, 95% CI: 9-18)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 deaths (2 per 100,000, 95% CI: 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1,001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9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109 deaths (20 per 100,000, 95% CI: 16-24)</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12 deaths (2 per 100,000, 95% CI: 1-4)</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11.0%</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3,150</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324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9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158 deaths (18 per 100,000, 95% CI: 16-21)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 deaths (2 per 100,000, 95% CI: 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4,783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583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11th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12.2%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29/05/2020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1909176"/>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9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7 deaths (3 per 1,000 care home beds, 95% CI: 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 deaths (1 per 1,000 care home beds, 95% CI: 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9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 deaths (3 per 1,000 care home beds, 95% CI: 2-5)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 deaths (1 per 1,000 care home beds, 95% CI: 0-2)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1,088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9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53 deaths (5 per 1,000 care home beds, 95% CI: 4-7)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 deaths (1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1,697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29/05/2020</a:t>
            </a:r>
          </a:p>
        </p:txBody>
      </p:sp>
    </p:spTree>
    <p:extLst>
      <p:ext uri="{BB962C8B-B14F-4D97-AF65-F5344CB8AC3E}">
        <p14:creationId xmlns:p14="http://schemas.microsoft.com/office/powerpoint/2010/main" val="1753239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199260430"/>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nchor="b">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nchor="b">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4E5D77C8-0A5C-4560-9A5F-4D49EA6C08FC}">
  <ds:schemaRefs>
    <ds:schemaRef ds:uri="http://schemas.microsoft.com/sharepoint/v3/contenttype/forms"/>
  </ds:schemaRefs>
</ds:datastoreItem>
</file>

<file path=customXml/itemProps3.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11776</TotalTime>
  <Words>4458</Words>
  <Application>Microsoft Macintosh PowerPoint</Application>
  <PresentationFormat>Widescreen</PresentationFormat>
  <Paragraphs>1147</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157</cp:revision>
  <dcterms:created xsi:type="dcterms:W3CDTF">2020-04-23T12:41:56Z</dcterms:created>
  <dcterms:modified xsi:type="dcterms:W3CDTF">2020-06-09T10:03:09Z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